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f1f6de28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f1f6de2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fa6fa07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fa6fa07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fa6fa07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fa6fa07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fa6fa07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fa6fa07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f1f6de28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f1f6de28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f1f6de28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f1f6de28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f1f6de28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0f1f6de28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f1f6de28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f1f6de28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fa6fa07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fa6fa07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fa6fa07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fa6fa07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f1f6de2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0f1f6de2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f1f6de28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0f1f6de28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f1f6de2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f1f6de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0f1f6de28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0f1f6de28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f1f6de28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f1f6de28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f1f6de28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f1f6de28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0f1f6de28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0f1f6de28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f1f6de2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0f1f6de2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f1f6de28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f1f6de28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f1f6de28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f1f6de28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fa6fa07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fa6fa07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fa6fa07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fa6fa07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fa6fa07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fa6fa07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fa6fa07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fa6fa07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fa6fa07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fa6fa07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Dynamical Processes in Complex Networks</a:t>
            </a:r>
            <a:endParaRPr/>
          </a:p>
        </p:txBody>
      </p:sp>
      <p:sp>
        <p:nvSpPr>
          <p:cNvPr id="195" name="Google Shape;195;p17"/>
          <p:cNvSpPr txBox="1"/>
          <p:nvPr>
            <p:ph idx="1" type="subTitle"/>
          </p:nvPr>
        </p:nvSpPr>
        <p:spPr>
          <a:xfrm>
            <a:off x="5083950" y="3924925"/>
            <a:ext cx="3470700" cy="745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GB" sz="1602"/>
              <a:t>Term Paper - 1s</a:t>
            </a:r>
            <a:endParaRPr sz="1602"/>
          </a:p>
          <a:p>
            <a:pPr indent="0" lvl="0" marL="0" rtl="0" algn="l">
              <a:lnSpc>
                <a:spcPct val="95000"/>
              </a:lnSpc>
              <a:spcBef>
                <a:spcPts val="1600"/>
              </a:spcBef>
              <a:spcAft>
                <a:spcPts val="1600"/>
              </a:spcAft>
              <a:buSzPts val="1018"/>
              <a:buNone/>
            </a:pPr>
            <a:r>
              <a:rPr lang="en-GB" sz="1602"/>
              <a:t>Team - 03</a:t>
            </a:r>
            <a:endParaRPr sz="160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Graph Learnt</a:t>
            </a:r>
            <a:endParaRPr b="1"/>
          </a:p>
        </p:txBody>
      </p:sp>
      <p:sp>
        <p:nvSpPr>
          <p:cNvPr id="251" name="Google Shape;251;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26"/>
          <p:cNvPicPr preferRelativeResize="0"/>
          <p:nvPr/>
        </p:nvPicPr>
        <p:blipFill>
          <a:blip r:embed="rId3">
            <a:alphaModFix/>
          </a:blip>
          <a:stretch>
            <a:fillRect/>
          </a:stretch>
        </p:blipFill>
        <p:spPr>
          <a:xfrm>
            <a:off x="1079863" y="1694400"/>
            <a:ext cx="2124075" cy="2657475"/>
          </a:xfrm>
          <a:prstGeom prst="rect">
            <a:avLst/>
          </a:prstGeom>
          <a:noFill/>
          <a:ln>
            <a:noFill/>
          </a:ln>
        </p:spPr>
      </p:pic>
      <p:pic>
        <p:nvPicPr>
          <p:cNvPr id="253" name="Google Shape;253;p26"/>
          <p:cNvPicPr preferRelativeResize="0"/>
          <p:nvPr/>
        </p:nvPicPr>
        <p:blipFill rotWithShape="1">
          <a:blip r:embed="rId4">
            <a:alphaModFix/>
          </a:blip>
          <a:srcRect b="0" l="37209" r="34189" t="0"/>
          <a:stretch/>
        </p:blipFill>
        <p:spPr>
          <a:xfrm>
            <a:off x="4524525" y="1162251"/>
            <a:ext cx="2124077" cy="35816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ctrTitle"/>
          </p:nvPr>
        </p:nvSpPr>
        <p:spPr>
          <a:xfrm>
            <a:off x="36895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Network Models Employed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Regular Network (Ring)</a:t>
            </a:r>
            <a:endParaRPr b="1"/>
          </a:p>
        </p:txBody>
      </p:sp>
      <p:pic>
        <p:nvPicPr>
          <p:cNvPr id="264" name="Google Shape;264;p28"/>
          <p:cNvPicPr preferRelativeResize="0"/>
          <p:nvPr/>
        </p:nvPicPr>
        <p:blipFill>
          <a:blip r:embed="rId3">
            <a:alphaModFix/>
          </a:blip>
          <a:stretch>
            <a:fillRect/>
          </a:stretch>
        </p:blipFill>
        <p:spPr>
          <a:xfrm>
            <a:off x="6124075" y="523125"/>
            <a:ext cx="1657350" cy="1533525"/>
          </a:xfrm>
          <a:prstGeom prst="rect">
            <a:avLst/>
          </a:prstGeom>
          <a:noFill/>
          <a:ln>
            <a:noFill/>
          </a:ln>
        </p:spPr>
      </p:pic>
      <p:sp>
        <p:nvSpPr>
          <p:cNvPr id="265" name="Google Shape;265;p28"/>
          <p:cNvSpPr txBox="1"/>
          <p:nvPr>
            <p:ph type="title"/>
          </p:nvPr>
        </p:nvSpPr>
        <p:spPr>
          <a:xfrm>
            <a:off x="1297500" y="2409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Random Network</a:t>
            </a:r>
            <a:endParaRPr b="1"/>
          </a:p>
        </p:txBody>
      </p:sp>
      <p:pic>
        <p:nvPicPr>
          <p:cNvPr id="266" name="Google Shape;266;p28"/>
          <p:cNvPicPr preferRelativeResize="0"/>
          <p:nvPr/>
        </p:nvPicPr>
        <p:blipFill>
          <a:blip r:embed="rId4">
            <a:alphaModFix/>
          </a:blip>
          <a:stretch>
            <a:fillRect/>
          </a:stretch>
        </p:blipFill>
        <p:spPr>
          <a:xfrm>
            <a:off x="6090738" y="2974825"/>
            <a:ext cx="1724025" cy="1409700"/>
          </a:xfrm>
          <a:prstGeom prst="rect">
            <a:avLst/>
          </a:prstGeom>
          <a:noFill/>
          <a:ln>
            <a:noFill/>
          </a:ln>
        </p:spPr>
      </p:pic>
      <p:sp>
        <p:nvSpPr>
          <p:cNvPr id="267" name="Google Shape;267;p28"/>
          <p:cNvSpPr txBox="1"/>
          <p:nvPr/>
        </p:nvSpPr>
        <p:spPr>
          <a:xfrm>
            <a:off x="1516900" y="1401375"/>
            <a:ext cx="35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Constant Degree</a:t>
            </a:r>
            <a:endParaRPr sz="1300">
              <a:solidFill>
                <a:schemeClr val="lt1"/>
              </a:solidFill>
              <a:latin typeface="Lato"/>
              <a:ea typeface="Lato"/>
              <a:cs typeface="Lato"/>
              <a:sym typeface="Lato"/>
            </a:endParaRPr>
          </a:p>
        </p:txBody>
      </p:sp>
      <p:sp>
        <p:nvSpPr>
          <p:cNvPr id="268" name="Google Shape;268;p28"/>
          <p:cNvSpPr txBox="1"/>
          <p:nvPr/>
        </p:nvSpPr>
        <p:spPr>
          <a:xfrm>
            <a:off x="1516900" y="3373600"/>
            <a:ext cx="35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Erdos-Renyi</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Small World Network</a:t>
            </a:r>
            <a:endParaRPr b="1"/>
          </a:p>
        </p:txBody>
      </p:sp>
      <p:pic>
        <p:nvPicPr>
          <p:cNvPr id="274" name="Google Shape;274;p29"/>
          <p:cNvPicPr preferRelativeResize="0"/>
          <p:nvPr/>
        </p:nvPicPr>
        <p:blipFill>
          <a:blip r:embed="rId3">
            <a:alphaModFix/>
          </a:blip>
          <a:stretch>
            <a:fillRect/>
          </a:stretch>
        </p:blipFill>
        <p:spPr>
          <a:xfrm>
            <a:off x="5775375" y="730125"/>
            <a:ext cx="1819275" cy="1343025"/>
          </a:xfrm>
          <a:prstGeom prst="rect">
            <a:avLst/>
          </a:prstGeom>
          <a:noFill/>
          <a:ln>
            <a:noFill/>
          </a:ln>
        </p:spPr>
      </p:pic>
      <p:sp>
        <p:nvSpPr>
          <p:cNvPr id="275" name="Google Shape;275;p29"/>
          <p:cNvSpPr txBox="1"/>
          <p:nvPr/>
        </p:nvSpPr>
        <p:spPr>
          <a:xfrm>
            <a:off x="1560475" y="1172550"/>
            <a:ext cx="3618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Small-world networks have higher clustering coefficients and shorter average path lengths compared to random networks</a:t>
            </a:r>
            <a:endParaRPr sz="1300">
              <a:solidFill>
                <a:schemeClr val="lt1"/>
              </a:solidFill>
              <a:latin typeface="Lato"/>
              <a:ea typeface="Lato"/>
              <a:cs typeface="Lato"/>
              <a:sym typeface="Lato"/>
            </a:endParaRPr>
          </a:p>
        </p:txBody>
      </p:sp>
      <p:sp>
        <p:nvSpPr>
          <p:cNvPr id="276" name="Google Shape;276;p29"/>
          <p:cNvSpPr txBox="1"/>
          <p:nvPr>
            <p:ph type="title"/>
          </p:nvPr>
        </p:nvSpPr>
        <p:spPr>
          <a:xfrm>
            <a:off x="1297500" y="2409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Scale Free Network</a:t>
            </a:r>
            <a:endParaRPr b="1"/>
          </a:p>
        </p:txBody>
      </p:sp>
      <p:sp>
        <p:nvSpPr>
          <p:cNvPr id="277" name="Google Shape;277;p29"/>
          <p:cNvSpPr txBox="1"/>
          <p:nvPr/>
        </p:nvSpPr>
        <p:spPr>
          <a:xfrm>
            <a:off x="1560475" y="3406325"/>
            <a:ext cx="3618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Network generation follows the law of growth and meritocratic connectivity, resulting in a pivotal structure, also called the core regions, that act as bridges to promote the integration of brain information</a:t>
            </a:r>
            <a:endParaRPr sz="1300">
              <a:solidFill>
                <a:schemeClr val="lt1"/>
              </a:solidFill>
              <a:latin typeface="Lato"/>
              <a:ea typeface="Lato"/>
              <a:cs typeface="Lato"/>
              <a:sym typeface="Lato"/>
            </a:endParaRPr>
          </a:p>
        </p:txBody>
      </p:sp>
      <p:pic>
        <p:nvPicPr>
          <p:cNvPr id="278" name="Google Shape;278;p29"/>
          <p:cNvPicPr preferRelativeResize="0"/>
          <p:nvPr/>
        </p:nvPicPr>
        <p:blipFill>
          <a:blip r:embed="rId4">
            <a:alphaModFix/>
          </a:blip>
          <a:stretch>
            <a:fillRect/>
          </a:stretch>
        </p:blipFill>
        <p:spPr>
          <a:xfrm>
            <a:off x="5775375" y="3127375"/>
            <a:ext cx="1666875" cy="1381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ctrTitle"/>
          </p:nvPr>
        </p:nvSpPr>
        <p:spPr>
          <a:xfrm>
            <a:off x="36895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Parameters Modelled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Clustering Coefficient</a:t>
            </a:r>
            <a:endParaRPr b="1"/>
          </a:p>
        </p:txBody>
      </p:sp>
      <p:sp>
        <p:nvSpPr>
          <p:cNvPr id="289" name="Google Shape;289;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31"/>
          <p:cNvPicPr preferRelativeResize="0"/>
          <p:nvPr/>
        </p:nvPicPr>
        <p:blipFill>
          <a:blip r:embed="rId3">
            <a:alphaModFix/>
          </a:blip>
          <a:stretch>
            <a:fillRect/>
          </a:stretch>
        </p:blipFill>
        <p:spPr>
          <a:xfrm>
            <a:off x="1297500" y="1210100"/>
            <a:ext cx="7296150" cy="348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Network Efficiency</a:t>
            </a:r>
            <a:endParaRPr b="1"/>
          </a:p>
        </p:txBody>
      </p:sp>
      <p:pic>
        <p:nvPicPr>
          <p:cNvPr id="296" name="Google Shape;296;p32"/>
          <p:cNvPicPr preferRelativeResize="0"/>
          <p:nvPr/>
        </p:nvPicPr>
        <p:blipFill>
          <a:blip r:embed="rId3">
            <a:alphaModFix/>
          </a:blip>
          <a:stretch>
            <a:fillRect/>
          </a:stretch>
        </p:blipFill>
        <p:spPr>
          <a:xfrm>
            <a:off x="1242125" y="1482050"/>
            <a:ext cx="7343775" cy="288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Modularity</a:t>
            </a:r>
            <a:endParaRPr b="1"/>
          </a:p>
        </p:txBody>
      </p:sp>
      <p:pic>
        <p:nvPicPr>
          <p:cNvPr id="302" name="Google Shape;302;p33"/>
          <p:cNvPicPr preferRelativeResize="0"/>
          <p:nvPr/>
        </p:nvPicPr>
        <p:blipFill>
          <a:blip r:embed="rId3">
            <a:alphaModFix/>
          </a:blip>
          <a:stretch>
            <a:fillRect/>
          </a:stretch>
        </p:blipFill>
        <p:spPr>
          <a:xfrm>
            <a:off x="991500" y="1787150"/>
            <a:ext cx="7781925" cy="256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ctrTitle"/>
          </p:nvPr>
        </p:nvSpPr>
        <p:spPr>
          <a:xfrm>
            <a:off x="37657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fMRI Emotion Study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Graph Learnt</a:t>
            </a:r>
            <a:endParaRPr b="1"/>
          </a:p>
        </p:txBody>
      </p:sp>
      <p:pic>
        <p:nvPicPr>
          <p:cNvPr id="313" name="Google Shape;313;p35"/>
          <p:cNvPicPr preferRelativeResize="0"/>
          <p:nvPr/>
        </p:nvPicPr>
        <p:blipFill>
          <a:blip r:embed="rId3">
            <a:alphaModFix/>
          </a:blip>
          <a:stretch>
            <a:fillRect/>
          </a:stretch>
        </p:blipFill>
        <p:spPr>
          <a:xfrm>
            <a:off x="5841963" y="1530925"/>
            <a:ext cx="2124075" cy="2657475"/>
          </a:xfrm>
          <a:prstGeom prst="rect">
            <a:avLst/>
          </a:prstGeom>
          <a:noFill/>
          <a:ln>
            <a:noFill/>
          </a:ln>
        </p:spPr>
      </p:pic>
      <p:sp>
        <p:nvSpPr>
          <p:cNvPr id="314" name="Google Shape;314;p35"/>
          <p:cNvSpPr txBox="1"/>
          <p:nvPr/>
        </p:nvSpPr>
        <p:spPr>
          <a:xfrm>
            <a:off x="1516900" y="1859075"/>
            <a:ext cx="28551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MATLAB</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Smoothness  Model</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Window length - 16 sec</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Sliding Window</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Red are strongest links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Mosek solver, convex optimization</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Motivation</a:t>
            </a:r>
            <a:endParaRPr/>
          </a:p>
        </p:txBody>
      </p:sp>
      <p:sp>
        <p:nvSpPr>
          <p:cNvPr id="201" name="Google Shape;201;p18"/>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CC, EFF, MOD plots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ctrTitle"/>
          </p:nvPr>
        </p:nvSpPr>
        <p:spPr>
          <a:xfrm>
            <a:off x="37657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EEG Epileptic</a:t>
            </a:r>
            <a:r>
              <a:rPr lang="en-GB"/>
              <a:t> Study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Time Windows of Interest</a:t>
            </a:r>
            <a:endParaRPr b="1"/>
          </a:p>
        </p:txBody>
      </p:sp>
      <p:pic>
        <p:nvPicPr>
          <p:cNvPr id="330" name="Google Shape;330;p38"/>
          <p:cNvPicPr preferRelativeResize="0"/>
          <p:nvPr/>
        </p:nvPicPr>
        <p:blipFill>
          <a:blip r:embed="rId3">
            <a:alphaModFix/>
          </a:blip>
          <a:stretch>
            <a:fillRect/>
          </a:stretch>
        </p:blipFill>
        <p:spPr>
          <a:xfrm>
            <a:off x="1421075" y="1307850"/>
            <a:ext cx="6791745"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Degree vs Node Index</a:t>
            </a:r>
            <a:endParaRPr b="1"/>
          </a:p>
        </p:txBody>
      </p:sp>
      <p:sp>
        <p:nvSpPr>
          <p:cNvPr id="336" name="Google Shape;336;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39"/>
          <p:cNvPicPr preferRelativeResize="0"/>
          <p:nvPr/>
        </p:nvPicPr>
        <p:blipFill>
          <a:blip r:embed="rId3">
            <a:alphaModFix/>
          </a:blip>
          <a:stretch>
            <a:fillRect/>
          </a:stretch>
        </p:blipFill>
        <p:spPr>
          <a:xfrm>
            <a:off x="1503825" y="1567554"/>
            <a:ext cx="5854001" cy="3239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Degree Distribution</a:t>
            </a:r>
            <a:endParaRPr b="1"/>
          </a:p>
        </p:txBody>
      </p:sp>
      <p:pic>
        <p:nvPicPr>
          <p:cNvPr id="343" name="Google Shape;343;p40"/>
          <p:cNvPicPr preferRelativeResize="0"/>
          <p:nvPr/>
        </p:nvPicPr>
        <p:blipFill>
          <a:blip r:embed="rId3">
            <a:alphaModFix/>
          </a:blip>
          <a:stretch>
            <a:fillRect/>
          </a:stretch>
        </p:blipFill>
        <p:spPr>
          <a:xfrm>
            <a:off x="1269688" y="1264100"/>
            <a:ext cx="6604621" cy="3530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Average Clustering Coefficients</a:t>
            </a:r>
            <a:endParaRPr b="1"/>
          </a:p>
        </p:txBody>
      </p:sp>
      <p:pic>
        <p:nvPicPr>
          <p:cNvPr id="349" name="Google Shape;349;p41"/>
          <p:cNvPicPr preferRelativeResize="0"/>
          <p:nvPr/>
        </p:nvPicPr>
        <p:blipFill>
          <a:blip r:embed="rId3">
            <a:alphaModFix/>
          </a:blip>
          <a:stretch>
            <a:fillRect/>
          </a:stretch>
        </p:blipFill>
        <p:spPr>
          <a:xfrm>
            <a:off x="1623525" y="1176925"/>
            <a:ext cx="6634102" cy="353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Current State and Future Work</a:t>
            </a:r>
            <a:endParaRPr/>
          </a:p>
        </p:txBody>
      </p:sp>
      <p:sp>
        <p:nvSpPr>
          <p:cNvPr id="355" name="Google Shape;355;p4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Current State</a:t>
            </a:r>
            <a:endParaRPr b="1"/>
          </a:p>
        </p:txBody>
      </p:sp>
      <p:sp>
        <p:nvSpPr>
          <p:cNvPr id="361" name="Google Shape;361;p43"/>
          <p:cNvSpPr txBox="1"/>
          <p:nvPr/>
        </p:nvSpPr>
        <p:spPr>
          <a:xfrm>
            <a:off x="1593175" y="1172550"/>
            <a:ext cx="51435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paper is submitted and </a:t>
            </a:r>
            <a:r>
              <a:rPr lang="en-GB" sz="1300">
                <a:solidFill>
                  <a:schemeClr val="lt1"/>
                </a:solidFill>
                <a:latin typeface="Lato"/>
                <a:ea typeface="Lato"/>
                <a:cs typeface="Lato"/>
                <a:sym typeface="Lato"/>
              </a:rPr>
              <a:t>accepted</a:t>
            </a:r>
            <a:r>
              <a:rPr lang="en-GB" sz="1300">
                <a:solidFill>
                  <a:schemeClr val="lt1"/>
                </a:solidFill>
                <a:latin typeface="Lato"/>
                <a:ea typeface="Lato"/>
                <a:cs typeface="Lato"/>
                <a:sym typeface="Lato"/>
              </a:rPr>
              <a:t> in PubMed conference.</a:t>
            </a:r>
            <a:endParaRPr sz="1300">
              <a:solidFill>
                <a:schemeClr val="lt1"/>
              </a:solidFill>
              <a:latin typeface="Lato"/>
              <a:ea typeface="Lato"/>
              <a:cs typeface="Lato"/>
              <a:sym typeface="Lato"/>
            </a:endParaRPr>
          </a:p>
        </p:txBody>
      </p:sp>
      <p:sp>
        <p:nvSpPr>
          <p:cNvPr id="362" name="Google Shape;362;p43"/>
          <p:cNvSpPr txBox="1"/>
          <p:nvPr>
            <p:ph type="title"/>
          </p:nvPr>
        </p:nvSpPr>
        <p:spPr>
          <a:xfrm>
            <a:off x="1297500" y="2017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Future Work</a:t>
            </a:r>
            <a:endParaRPr b="1"/>
          </a:p>
        </p:txBody>
      </p:sp>
      <p:sp>
        <p:nvSpPr>
          <p:cNvPr id="363" name="Google Shape;363;p43"/>
          <p:cNvSpPr txBox="1"/>
          <p:nvPr/>
        </p:nvSpPr>
        <p:spPr>
          <a:xfrm>
            <a:off x="1593175" y="2861450"/>
            <a:ext cx="51435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Work on epileptic scale free networks and device clear distinctions pre, during and post seizures through network parameters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Apply multiple graph learning methods for results variability</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Try over fMRI and EEG and help identify </a:t>
            </a:r>
            <a:r>
              <a:rPr lang="en-GB" sz="1300">
                <a:solidFill>
                  <a:schemeClr val="lt1"/>
                </a:solidFill>
                <a:latin typeface="Lato"/>
                <a:ea typeface="Lato"/>
                <a:cs typeface="Lato"/>
                <a:sym typeface="Lato"/>
              </a:rPr>
              <a:t>epilepsy</a:t>
            </a:r>
            <a:r>
              <a:rPr lang="en-GB" sz="1300">
                <a:solidFill>
                  <a:schemeClr val="lt1"/>
                </a:solidFill>
                <a:latin typeface="Lato"/>
                <a:ea typeface="Lato"/>
                <a:cs typeface="Lato"/>
                <a:sym typeface="Lato"/>
              </a:rPr>
              <a:t> without having to record seizures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Identify important nodes/links for seizures through localization and beamforming techniques</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Graph Analysis for Brain Setup</a:t>
            </a:r>
            <a:endParaRPr b="1"/>
          </a:p>
        </p:txBody>
      </p:sp>
      <p:sp>
        <p:nvSpPr>
          <p:cNvPr id="207" name="Google Shape;207;p19"/>
          <p:cNvSpPr txBox="1"/>
          <p:nvPr/>
        </p:nvSpPr>
        <p:spPr>
          <a:xfrm>
            <a:off x="1070100" y="1455875"/>
            <a:ext cx="33126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Graph representations are versatile models where nodes are associated to brain regions and edges to structural or functional connections.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Structural graphs model neural pathways in white matter, which are the anatomical backbone between regions.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Functional graphs are built based on functional connectivity, which is a pairwise measure of statistical inter-dependency between pairs of regional activity traces.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08" name="Google Shape;208;p19"/>
          <p:cNvPicPr preferRelativeResize="0"/>
          <p:nvPr/>
        </p:nvPicPr>
        <p:blipFill>
          <a:blip r:embed="rId3">
            <a:alphaModFix/>
          </a:blip>
          <a:stretch>
            <a:fillRect/>
          </a:stretch>
        </p:blipFill>
        <p:spPr>
          <a:xfrm>
            <a:off x="5023800" y="1535675"/>
            <a:ext cx="3312601" cy="24084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Functional Brain Connectivity</a:t>
            </a:r>
            <a:endParaRPr b="1"/>
          </a:p>
        </p:txBody>
      </p:sp>
      <p:sp>
        <p:nvSpPr>
          <p:cNvPr id="214" name="Google Shape;214;p20"/>
          <p:cNvSpPr txBox="1"/>
          <p:nvPr>
            <p:ph idx="1" type="body"/>
          </p:nvPr>
        </p:nvSpPr>
        <p:spPr>
          <a:xfrm>
            <a:off x="1025075" y="1578450"/>
            <a:ext cx="44694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The first is that functional connectivity is purely correlative in nature. As just noted, two regions show functional connectivity, if increased activity in one region is associated above chance with activity in another.</a:t>
            </a:r>
            <a:endParaRPr/>
          </a:p>
          <a:p>
            <a:pPr indent="-311150" lvl="0" marL="457200" rtl="0" algn="l">
              <a:spcBef>
                <a:spcPts val="0"/>
              </a:spcBef>
              <a:spcAft>
                <a:spcPts val="0"/>
              </a:spcAft>
              <a:buSzPts val="1300"/>
              <a:buChar char="●"/>
            </a:pPr>
            <a:r>
              <a:rPr lang="en-GB"/>
              <a:t>Secondly, it can be observed that the notion of functional connectivity may pertain to any form of neurophysiological events. That is, any above-chance coincidence of brain activity signals recorded in different parts of the brain may be considered as evidence for coupling between them, which may be direct, indirect, or spurious, and hence functional connectivity</a:t>
            </a:r>
            <a:endParaRPr/>
          </a:p>
        </p:txBody>
      </p:sp>
      <p:pic>
        <p:nvPicPr>
          <p:cNvPr id="215" name="Google Shape;215;p20"/>
          <p:cNvPicPr preferRelativeResize="0"/>
          <p:nvPr/>
        </p:nvPicPr>
        <p:blipFill>
          <a:blip r:embed="rId3">
            <a:alphaModFix/>
          </a:blip>
          <a:stretch>
            <a:fillRect/>
          </a:stretch>
        </p:blipFill>
        <p:spPr>
          <a:xfrm>
            <a:off x="5810500" y="1384150"/>
            <a:ext cx="2911200" cy="291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ctrTitle"/>
          </p:nvPr>
        </p:nvSpPr>
        <p:spPr>
          <a:xfrm>
            <a:off x="37657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 and Extraction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fMRI Data</a:t>
            </a:r>
            <a:endParaRPr b="1"/>
          </a:p>
        </p:txBody>
      </p:sp>
      <p:sp>
        <p:nvSpPr>
          <p:cNvPr id="226" name="Google Shape;226;p22"/>
          <p:cNvSpPr txBox="1"/>
          <p:nvPr/>
        </p:nvSpPr>
        <p:spPr>
          <a:xfrm>
            <a:off x="1091900" y="1619325"/>
            <a:ext cx="44787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Participants (22–28-year-olds) were shown two 8.5-minute emotional movies while being scanned using a 3T Philips machine.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SPM8 package was used for preprocessing and further, statistical analysis using a mass-univariate approach based on General Linear Models.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time-series signal from voxels in areas attributed to empathy networks (ACC, PCC, MCC, Insula, Prefrontal Cortex region) was extracted and averaged.</a:t>
            </a:r>
            <a:endParaRPr sz="1300">
              <a:solidFill>
                <a:schemeClr val="lt1"/>
              </a:solidFill>
              <a:latin typeface="Lato"/>
              <a:ea typeface="Lato"/>
              <a:cs typeface="Lato"/>
              <a:sym typeface="Lato"/>
            </a:endParaRPr>
          </a:p>
        </p:txBody>
      </p:sp>
      <p:pic>
        <p:nvPicPr>
          <p:cNvPr id="227" name="Google Shape;227;p22"/>
          <p:cNvPicPr preferRelativeResize="0"/>
          <p:nvPr/>
        </p:nvPicPr>
        <p:blipFill>
          <a:blip r:embed="rId3">
            <a:alphaModFix/>
          </a:blip>
          <a:stretch>
            <a:fillRect/>
          </a:stretch>
        </p:blipFill>
        <p:spPr>
          <a:xfrm>
            <a:off x="5657600" y="1886975"/>
            <a:ext cx="3268600" cy="18527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EEG Data</a:t>
            </a:r>
            <a:endParaRPr b="1"/>
          </a:p>
        </p:txBody>
      </p:sp>
      <p:pic>
        <p:nvPicPr>
          <p:cNvPr id="233" name="Google Shape;233;p23"/>
          <p:cNvPicPr preferRelativeResize="0"/>
          <p:nvPr/>
        </p:nvPicPr>
        <p:blipFill>
          <a:blip r:embed="rId3">
            <a:alphaModFix/>
          </a:blip>
          <a:stretch>
            <a:fillRect/>
          </a:stretch>
        </p:blipFill>
        <p:spPr>
          <a:xfrm>
            <a:off x="465075" y="2006047"/>
            <a:ext cx="3983175" cy="2138151"/>
          </a:xfrm>
          <a:prstGeom prst="rect">
            <a:avLst/>
          </a:prstGeom>
          <a:noFill/>
          <a:ln>
            <a:noFill/>
          </a:ln>
        </p:spPr>
      </p:pic>
      <p:pic>
        <p:nvPicPr>
          <p:cNvPr id="234" name="Google Shape;234;p23"/>
          <p:cNvPicPr preferRelativeResize="0"/>
          <p:nvPr/>
        </p:nvPicPr>
        <p:blipFill>
          <a:blip r:embed="rId4">
            <a:alphaModFix/>
          </a:blip>
          <a:stretch>
            <a:fillRect/>
          </a:stretch>
        </p:blipFill>
        <p:spPr>
          <a:xfrm>
            <a:off x="4524375" y="2006050"/>
            <a:ext cx="4235253" cy="2138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ctrTitle"/>
          </p:nvPr>
        </p:nvSpPr>
        <p:spPr>
          <a:xfrm>
            <a:off x="3765750" y="21880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Graph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Smoothness based learning</a:t>
            </a:r>
            <a:endParaRPr b="1"/>
          </a:p>
        </p:txBody>
      </p:sp>
      <p:pic>
        <p:nvPicPr>
          <p:cNvPr id="245" name="Google Shape;245;p25"/>
          <p:cNvPicPr preferRelativeResize="0"/>
          <p:nvPr/>
        </p:nvPicPr>
        <p:blipFill>
          <a:blip r:embed="rId3">
            <a:alphaModFix/>
          </a:blip>
          <a:stretch>
            <a:fillRect/>
          </a:stretch>
        </p:blipFill>
        <p:spPr>
          <a:xfrm>
            <a:off x="1297500" y="1144225"/>
            <a:ext cx="6599974"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